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80" r:id="rId2"/>
    <p:sldMasterId id="2147483671" r:id="rId3"/>
  </p:sldMasterIdLst>
  <p:notesMasterIdLst>
    <p:notesMasterId r:id="rId7"/>
  </p:notesMasterIdLst>
  <p:handoutMasterIdLst>
    <p:handoutMasterId r:id="rId8"/>
  </p:handoutMasterIdLst>
  <p:sldIdLst>
    <p:sldId id="300" r:id="rId4"/>
    <p:sldId id="349" r:id="rId5"/>
    <p:sldId id="314" r:id="rId6"/>
  </p:sldIdLst>
  <p:sldSz cx="12192000" cy="6858000"/>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E60"/>
    <a:srgbClr val="585E56"/>
    <a:srgbClr val="000000"/>
    <a:srgbClr val="82CAEA"/>
    <a:srgbClr val="52CEC2"/>
    <a:srgbClr val="84BADC"/>
    <a:srgbClr val="9DC8E3"/>
    <a:srgbClr val="4698CA"/>
    <a:srgbClr val="2F92D5"/>
    <a:srgbClr val="EF6C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96031" autoAdjust="0"/>
  </p:normalViewPr>
  <p:slideViewPr>
    <p:cSldViewPr snapToGrid="0" snapToObjects="1">
      <p:cViewPr varScale="1">
        <p:scale>
          <a:sx n="78" d="100"/>
          <a:sy n="78" d="100"/>
        </p:scale>
        <p:origin x="523" y="72"/>
      </p:cViewPr>
      <p:guideLst>
        <p:guide orient="horz" pos="2160"/>
        <p:guide pos="3840"/>
      </p:guideLst>
    </p:cSldViewPr>
  </p:slideViewPr>
  <p:outlineViewPr>
    <p:cViewPr>
      <p:scale>
        <a:sx n="33" d="100"/>
        <a:sy n="33" d="100"/>
      </p:scale>
      <p:origin x="0" y="9472"/>
    </p:cViewPr>
  </p:outlineViewPr>
  <p:notesTextViewPr>
    <p:cViewPr>
      <p:scale>
        <a:sx n="100" d="100"/>
        <a:sy n="100" d="100"/>
      </p:scale>
      <p:origin x="0" y="0"/>
    </p:cViewPr>
  </p:notesTextViewPr>
  <p:sorterViewPr>
    <p:cViewPr>
      <p:scale>
        <a:sx n="137" d="100"/>
        <a:sy n="137" d="100"/>
      </p:scale>
      <p:origin x="0" y="0"/>
    </p:cViewPr>
  </p:sorterViewPr>
  <p:notesViewPr>
    <p:cSldViewPr snapToGrid="0" snapToObjects="1">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11/18/2024</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11/18/2024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2586954" y="2010662"/>
            <a:ext cx="7066989"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070564" y="980127"/>
            <a:ext cx="10139977"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1070563" y="4779721"/>
            <a:ext cx="5482167" cy="504825"/>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282106" y="6358533"/>
            <a:ext cx="788457"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dirty="0"/>
          </a:p>
        </p:txBody>
      </p:sp>
      <p:sp>
        <p:nvSpPr>
          <p:cNvPr id="4" name="Rectangle 3"/>
          <p:cNvSpPr/>
          <p:nvPr userDrawn="1"/>
        </p:nvSpPr>
        <p:spPr>
          <a:xfrm>
            <a:off x="1364029" y="1059713"/>
            <a:ext cx="9485500"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Lato Regular"/>
            </a:endParaRPr>
          </a:p>
        </p:txBody>
      </p:sp>
      <p:sp>
        <p:nvSpPr>
          <p:cNvPr id="5" name="Title Placeholder 1"/>
          <p:cNvSpPr>
            <a:spLocks noGrp="1"/>
          </p:cNvSpPr>
          <p:nvPr>
            <p:ph type="title" hasCustomPrompt="1"/>
          </p:nvPr>
        </p:nvSpPr>
        <p:spPr>
          <a:xfrm>
            <a:off x="2586954" y="2010662"/>
            <a:ext cx="7066989"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246" y="482088"/>
            <a:ext cx="10708423"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301751" y="693204"/>
            <a:ext cx="9568643" cy="953787"/>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1301751" y="1776331"/>
            <a:ext cx="9568643"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1301751" y="3693229"/>
            <a:ext cx="9567333"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1302186" y="3139754"/>
            <a:ext cx="9567333"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282106" y="6358533"/>
            <a:ext cx="788457"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081816" y="687189"/>
            <a:ext cx="10045907" cy="11430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1081618" y="1886222"/>
            <a:ext cx="10045700"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82106" y="6358533"/>
            <a:ext cx="788457"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586954" y="1774101"/>
            <a:ext cx="7447292"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282106" y="6358533"/>
            <a:ext cx="788457"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7245" y="691263"/>
            <a:ext cx="977937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07245" y="2016826"/>
            <a:ext cx="9779372"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64852"/>
              </a:solidFill>
              <a:latin typeface="Lato Regular"/>
            </a:endParaRPr>
          </a:p>
        </p:txBody>
      </p:sp>
      <p:sp>
        <p:nvSpPr>
          <p:cNvPr id="2" name="Title Placeholder 1"/>
          <p:cNvSpPr>
            <a:spLocks noGrp="1"/>
          </p:cNvSpPr>
          <p:nvPr>
            <p:ph type="title"/>
          </p:nvPr>
        </p:nvSpPr>
        <p:spPr>
          <a:xfrm>
            <a:off x="1081816" y="693736"/>
            <a:ext cx="10045907"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81816" y="2019299"/>
            <a:ext cx="10045907" cy="31430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HSU-REV.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27723" y="5838286"/>
            <a:ext cx="576603"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64852"/>
              </a:solidFill>
              <a:latin typeface="Lato Regular"/>
            </a:endParaRPr>
          </a:p>
        </p:txBody>
      </p:sp>
      <p:sp>
        <p:nvSpPr>
          <p:cNvPr id="2" name="Title Placeholder 1"/>
          <p:cNvSpPr>
            <a:spLocks noGrp="1"/>
          </p:cNvSpPr>
          <p:nvPr>
            <p:ph type="title"/>
          </p:nvPr>
        </p:nvSpPr>
        <p:spPr>
          <a:xfrm>
            <a:off x="1003424" y="667743"/>
            <a:ext cx="10202691"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03424" y="1993306"/>
            <a:ext cx="10202691" cy="4055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585E60"/>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a:ext>
            </a:extLst>
          </a:blip>
          <a:srcRect r="162"/>
          <a:stretch/>
        </p:blipFill>
        <p:spPr>
          <a:xfrm>
            <a:off x="1" y="0"/>
            <a:ext cx="12192000" cy="6429375"/>
          </a:xfrm>
          <a:prstGeom prst="rect">
            <a:avLst/>
          </a:prstGeom>
        </p:spPr>
      </p:pic>
      <p:sp>
        <p:nvSpPr>
          <p:cNvPr id="12" name="Title 11"/>
          <p:cNvSpPr>
            <a:spLocks noGrp="1"/>
          </p:cNvSpPr>
          <p:nvPr>
            <p:ph type="ctrTitle"/>
          </p:nvPr>
        </p:nvSpPr>
        <p:spPr>
          <a:xfrm>
            <a:off x="173803" y="3577623"/>
            <a:ext cx="7176482" cy="745853"/>
          </a:xfrm>
        </p:spPr>
        <p:txBody>
          <a:bodyPr>
            <a:normAutofit fontScale="90000"/>
          </a:bodyPr>
          <a:lstStyle/>
          <a:p>
            <a:r>
              <a:rPr lang="en-US" dirty="0"/>
              <a:t>OHSU </a:t>
            </a:r>
            <a:r>
              <a:rPr lang="en-US" dirty="0" err="1"/>
              <a:t>SoM</a:t>
            </a:r>
            <a:r>
              <a:rPr lang="en-US" dirty="0"/>
              <a:t> Faculty Development</a:t>
            </a:r>
          </a:p>
        </p:txBody>
      </p:sp>
      <p:sp>
        <p:nvSpPr>
          <p:cNvPr id="9" name="Subtitle 8"/>
          <p:cNvSpPr>
            <a:spLocks noGrp="1"/>
          </p:cNvSpPr>
          <p:nvPr>
            <p:ph type="subTitle" idx="1"/>
          </p:nvPr>
        </p:nvSpPr>
        <p:spPr>
          <a:xfrm>
            <a:off x="174785" y="4323476"/>
            <a:ext cx="5450480" cy="490882"/>
          </a:xfrm>
        </p:spPr>
        <p:txBody>
          <a:bodyPr/>
          <a:lstStyle/>
          <a:p>
            <a:r>
              <a:rPr lang="en-US" dirty="0">
                <a:solidFill>
                  <a:schemeClr val="bg1"/>
                </a:solidFill>
                <a:latin typeface="Lato Regular"/>
                <a:cs typeface="Lato Regular"/>
              </a:rPr>
              <a:t>Upcoming Opportunities</a:t>
            </a:r>
          </a:p>
          <a:p>
            <a:endParaRPr lang="en-US" dirty="0"/>
          </a:p>
        </p:txBody>
      </p:sp>
      <p:cxnSp>
        <p:nvCxnSpPr>
          <p:cNvPr id="6" name="Straight Connector 5" title="Straight line."/>
          <p:cNvCxnSpPr/>
          <p:nvPr/>
        </p:nvCxnSpPr>
        <p:spPr>
          <a:xfrm>
            <a:off x="174785" y="5762880"/>
            <a:ext cx="7594261" cy="864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1"/>
          </p:nvPr>
        </p:nvSpPr>
        <p:spPr>
          <a:xfrm>
            <a:off x="174785" y="5899180"/>
            <a:ext cx="7175500" cy="318342"/>
          </a:xfrm>
        </p:spPr>
        <p:txBody>
          <a:bodyPr>
            <a:normAutofit/>
          </a:bodyPr>
          <a:lstStyle/>
          <a:p>
            <a:pPr>
              <a:spcBef>
                <a:spcPts val="0"/>
              </a:spcBef>
            </a:pPr>
            <a:r>
              <a:rPr lang="en-US" sz="900" kern="0" spc="80" dirty="0">
                <a:solidFill>
                  <a:prstClr val="white"/>
                </a:solidFill>
                <a:latin typeface="Lato Regular" panose="020F0502020204030203" pitchFamily="34" charset="0"/>
                <a:cs typeface="Lato Light"/>
              </a:rPr>
              <a:t>UPDATED: November 18, 2024</a:t>
            </a:r>
          </a:p>
        </p:txBody>
      </p:sp>
    </p:spTree>
    <p:custDataLst>
      <p:tags r:id="rId1"/>
    </p:custDataLst>
    <p:extLst>
      <p:ext uri="{BB962C8B-B14F-4D97-AF65-F5344CB8AC3E}">
        <p14:creationId xmlns:p14="http://schemas.microsoft.com/office/powerpoint/2010/main" val="110978345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585E6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7E7818-AF21-FAFB-5673-4CA46C6D9855}"/>
              </a:ext>
            </a:extLst>
          </p:cNvPr>
          <p:cNvSpPr>
            <a:spLocks noGrp="1"/>
          </p:cNvSpPr>
          <p:nvPr>
            <p:ph type="body" sz="quarter" idx="10"/>
          </p:nvPr>
        </p:nvSpPr>
        <p:spPr>
          <a:xfrm>
            <a:off x="171986" y="180193"/>
            <a:ext cx="11017123" cy="2041897"/>
          </a:xfrm>
        </p:spPr>
        <p:txBody>
          <a:bodyPr>
            <a:normAutofit/>
          </a:bodyPr>
          <a:lstStyle/>
          <a:p>
            <a:pPr marL="0" indent="0">
              <a:spcBef>
                <a:spcPts val="0"/>
              </a:spcBef>
              <a:buNone/>
            </a:pPr>
            <a:r>
              <a:rPr lang="en-US" sz="1800" b="1" kern="100" dirty="0">
                <a:latin typeface="Lato" panose="020F0502020204030203" pitchFamily="34" charset="0"/>
                <a:ea typeface="Lato" panose="020F0502020204030203" pitchFamily="34" charset="0"/>
                <a:cs typeface="Lato" panose="020F0502020204030203" pitchFamily="34" charset="0"/>
              </a:rPr>
              <a:t>Mid-Career Clinical Leadership Development Program (MCCLDP) &amp; Paths to Leadership (PTL) </a:t>
            </a:r>
          </a:p>
          <a:p>
            <a:pPr lvl="1">
              <a:spcBef>
                <a:spcPts val="0"/>
              </a:spcBef>
            </a:pPr>
            <a:r>
              <a:rPr lang="en-US" sz="1600" kern="100" dirty="0">
                <a:latin typeface="Lato" panose="020F0502020204030203" pitchFamily="34" charset="0"/>
                <a:ea typeface="Lato" panose="020F0502020204030203" pitchFamily="34" charset="0"/>
                <a:cs typeface="Lato" panose="020F0502020204030203" pitchFamily="34" charset="0"/>
              </a:rPr>
              <a:t>Applications for 2025 Cohorts are now OPEN! </a:t>
            </a:r>
            <a:r>
              <a:rPr lang="en-US" sz="1600" b="1" kern="100" dirty="0">
                <a:latin typeface="Lato" panose="020F0502020204030203" pitchFamily="34" charset="0"/>
                <a:ea typeface="Lato" panose="020F0502020204030203" pitchFamily="34" charset="0"/>
                <a:cs typeface="Lato" panose="020F0502020204030203" pitchFamily="34" charset="0"/>
              </a:rPr>
              <a:t>Deadline is November 18</a:t>
            </a:r>
            <a:r>
              <a:rPr lang="en-US" sz="1600" kern="100" dirty="0">
                <a:latin typeface="Lato" panose="020F0502020204030203" pitchFamily="34" charset="0"/>
                <a:ea typeface="Lato" panose="020F0502020204030203" pitchFamily="34" charset="0"/>
                <a:cs typeface="Lato" panose="020F0502020204030203" pitchFamily="34" charset="0"/>
              </a:rPr>
              <a:t>.</a:t>
            </a:r>
          </a:p>
          <a:p>
            <a:pPr lvl="1">
              <a:spcBef>
                <a:spcPts val="0"/>
              </a:spcBef>
            </a:pPr>
            <a:endParaRPr lang="en-US" sz="2000" b="1" dirty="0">
              <a:latin typeface="Lato" panose="020F0502020204030203" pitchFamily="34" charset="0"/>
              <a:ea typeface="Lato" panose="020F0502020204030203" pitchFamily="34" charset="0"/>
              <a:cs typeface="Lato" panose="020F0502020204030203" pitchFamily="34" charset="0"/>
            </a:endParaRPr>
          </a:p>
          <a:p>
            <a:pPr marL="0" indent="0">
              <a:spcBef>
                <a:spcPts val="0"/>
              </a:spcBef>
              <a:buNone/>
            </a:pPr>
            <a:r>
              <a:rPr lang="en-US" sz="1800" b="1" dirty="0">
                <a:latin typeface="Lato" panose="020F0502020204030203" pitchFamily="34" charset="0"/>
                <a:ea typeface="Lato" panose="020F0502020204030203" pitchFamily="34" charset="0"/>
                <a:cs typeface="Lato" panose="020F0502020204030203" pitchFamily="34" charset="0"/>
              </a:rPr>
              <a:t>CV/Educator’s Portfolio Drop-in Sessions: </a:t>
            </a:r>
            <a:r>
              <a:rPr lang="en-US" sz="1800" dirty="0">
                <a:latin typeface="Lato" panose="020F0502020204030203" pitchFamily="34" charset="0"/>
                <a:ea typeface="Lato" panose="020F0502020204030203" pitchFamily="34" charset="0"/>
                <a:cs typeface="Lato" panose="020F0502020204030203" pitchFamily="34" charset="0"/>
              </a:rPr>
              <a:t>Bring your CV/EP and get feedback from experienced faculty!</a:t>
            </a:r>
          </a:p>
          <a:p>
            <a:pPr lvl="1">
              <a:spcBef>
                <a:spcPts val="0"/>
              </a:spcBef>
            </a:pPr>
            <a:r>
              <a:rPr lang="en-US" sz="1600" dirty="0">
                <a:latin typeface="Lato" panose="020F0502020204030203" pitchFamily="34" charset="0"/>
                <a:ea typeface="Lato" panose="020F0502020204030203" pitchFamily="34" charset="0"/>
                <a:cs typeface="Lato" panose="020F0502020204030203" pitchFamily="34" charset="0"/>
              </a:rPr>
              <a:t>February 14, April 28</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Lato" panose="020F0502020204030203" pitchFamily="34" charset="0"/>
              <a:ea typeface="Lato" panose="020F0502020204030203" pitchFamily="34" charset="0"/>
              <a:cs typeface="Lato" panose="020F0502020204030203" pitchFamily="34" charset="0"/>
            </a:endParaRPr>
          </a:p>
          <a:p>
            <a:endParaRPr lang="en-US" dirty="0"/>
          </a:p>
        </p:txBody>
      </p:sp>
      <p:pic>
        <p:nvPicPr>
          <p:cNvPr id="5" name="Picture 4">
            <a:extLst>
              <a:ext uri="{FF2B5EF4-FFF2-40B4-BE49-F238E27FC236}">
                <a16:creationId xmlns:a16="http://schemas.microsoft.com/office/drawing/2014/main" id="{AEBB759C-9C46-FA57-754C-68341E8B18C2}"/>
              </a:ext>
            </a:extLst>
          </p:cNvPr>
          <p:cNvPicPr>
            <a:picLocks noChangeAspect="1"/>
          </p:cNvPicPr>
          <p:nvPr/>
        </p:nvPicPr>
        <p:blipFill>
          <a:blip r:embed="rId2"/>
          <a:stretch>
            <a:fillRect/>
          </a:stretch>
        </p:blipFill>
        <p:spPr>
          <a:xfrm>
            <a:off x="8088085" y="2503713"/>
            <a:ext cx="3548743" cy="3548743"/>
          </a:xfrm>
          <a:prstGeom prst="rect">
            <a:avLst/>
          </a:prstGeom>
        </p:spPr>
      </p:pic>
      <p:sp>
        <p:nvSpPr>
          <p:cNvPr id="7" name="TextBox 6">
            <a:extLst>
              <a:ext uri="{FF2B5EF4-FFF2-40B4-BE49-F238E27FC236}">
                <a16:creationId xmlns:a16="http://schemas.microsoft.com/office/drawing/2014/main" id="{FE6DAB1F-A774-F75A-CABE-4772E0A9BBE2}"/>
              </a:ext>
            </a:extLst>
          </p:cNvPr>
          <p:cNvSpPr txBox="1"/>
          <p:nvPr/>
        </p:nvSpPr>
        <p:spPr>
          <a:xfrm>
            <a:off x="171986" y="2213215"/>
            <a:ext cx="7762646" cy="4228850"/>
          </a:xfrm>
          <a:prstGeom prst="rect">
            <a:avLst/>
          </a:prstGeom>
          <a:noFill/>
        </p:spPr>
        <p:txBody>
          <a:bodyPr wrap="square">
            <a:spAutoFit/>
          </a:body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Faculty Development Fridays</a:t>
            </a:r>
          </a:p>
          <a:p>
            <a:pPr marL="742950" lvl="1" indent="-285750">
              <a:lnSpc>
                <a:spcPct val="130000"/>
              </a:lnSpc>
              <a:buFont typeface="Arial"/>
              <a:buChar char="–"/>
            </a:pPr>
            <a:r>
              <a:rPr lang="en-US" sz="1600" dirty="0">
                <a:solidFill>
                  <a:srgbClr val="FFFFFF"/>
                </a:solidFill>
                <a:latin typeface="Lato" panose="020F0502020204030203" pitchFamily="34" charset="0"/>
                <a:ea typeface="Lato" panose="020F0502020204030203" pitchFamily="34" charset="0"/>
                <a:cs typeface="Lato" panose="020F0502020204030203" pitchFamily="34" charset="0"/>
              </a:rPr>
              <a:t>December 6, noon – 1:30 p.m. | Digital Accessibility: The Why, What, and How</a:t>
            </a:r>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New Faculty Foundations: Building for Success</a:t>
            </a:r>
          </a:p>
          <a:p>
            <a:pPr marL="742950" lvl="1" indent="-285750">
              <a:lnSpc>
                <a:spcPct val="130000"/>
              </a:lnSpc>
              <a:buFont typeface="Arial"/>
              <a:buChar char="–"/>
            </a:pPr>
            <a:r>
              <a:rPr lang="en-US" sz="1600" dirty="0">
                <a:solidFill>
                  <a:srgbClr val="FFFFFF"/>
                </a:solidFill>
                <a:latin typeface="Lato" panose="020F0502020204030203" pitchFamily="34" charset="0"/>
                <a:ea typeface="Lato" panose="020F0502020204030203" pitchFamily="34" charset="0"/>
                <a:cs typeface="Lato" panose="020F0502020204030203" pitchFamily="34" charset="0"/>
              </a:rPr>
              <a:t>December 9, noon – 2 p.m. | Living the values of diversity, equity, inclusion and belonging</a:t>
            </a:r>
          </a:p>
          <a:p>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Early Career Advancement Program</a:t>
            </a:r>
          </a:p>
          <a:p>
            <a:pPr marL="742950" lvl="1" indent="-285750">
              <a:lnSpc>
                <a:spcPct val="130000"/>
              </a:lnSpc>
              <a:buFont typeface="Arial"/>
              <a:buChar char="–"/>
            </a:pPr>
            <a:r>
              <a:rPr lang="en-US" sz="1600">
                <a:solidFill>
                  <a:srgbClr val="FFFFFF"/>
                </a:solidFill>
                <a:latin typeface="Lato" panose="020F0502020204030203" pitchFamily="34" charset="0"/>
                <a:ea typeface="Lato" panose="020F0502020204030203" pitchFamily="34" charset="0"/>
                <a:cs typeface="Lato" panose="020F0502020204030203" pitchFamily="34" charset="0"/>
              </a:rPr>
              <a:t>December 12, </a:t>
            </a:r>
            <a:r>
              <a:rPr lang="en-US" sz="1600" dirty="0">
                <a:solidFill>
                  <a:srgbClr val="FFFFFF"/>
                </a:solidFill>
                <a:latin typeface="Lato" panose="020F0502020204030203" pitchFamily="34" charset="0"/>
                <a:ea typeface="Lato" panose="020F0502020204030203" pitchFamily="34" charset="0"/>
                <a:cs typeface="Lato" panose="020F0502020204030203" pitchFamily="34" charset="0"/>
              </a:rPr>
              <a:t>noon – 1:30 p.m. | Self, Time, &amp; Project Management</a:t>
            </a:r>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Symposium on Educational Excellence</a:t>
            </a:r>
          </a:p>
          <a:p>
            <a:pPr marL="742950" lvl="1" indent="-285750">
              <a:lnSpc>
                <a:spcPct val="130000"/>
              </a:lnSpc>
              <a:buFont typeface="Arial"/>
              <a:buChar char="–"/>
            </a:pPr>
            <a:r>
              <a:rPr lang="en-US" sz="1600" dirty="0">
                <a:solidFill>
                  <a:srgbClr val="FFFFFF"/>
                </a:solidFill>
                <a:latin typeface="Lato" panose="020F0502020204030203" pitchFamily="34" charset="0"/>
                <a:ea typeface="Lato" panose="020F0502020204030203" pitchFamily="34" charset="0"/>
                <a:cs typeface="Lato" panose="020F0502020204030203" pitchFamily="34" charset="0"/>
              </a:rPr>
              <a:t>Call for Proposals now open! Deadline is December 31</a:t>
            </a:r>
          </a:p>
          <a:p>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3632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3309E6-1733-08FD-4EEB-DE61017A5619}"/>
              </a:ext>
            </a:extLst>
          </p:cNvPr>
          <p:cNvPicPr>
            <a:picLocks noChangeAspect="1"/>
          </p:cNvPicPr>
          <p:nvPr/>
        </p:nvPicPr>
        <p:blipFill>
          <a:blip r:embed="rId3"/>
          <a:stretch>
            <a:fillRect/>
          </a:stretch>
        </p:blipFill>
        <p:spPr>
          <a:xfrm>
            <a:off x="0" y="0"/>
            <a:ext cx="12192000" cy="4775254"/>
          </a:xfrm>
          <a:prstGeom prst="rect">
            <a:avLst/>
          </a:prstGeom>
        </p:spPr>
      </p:pic>
      <p:sp>
        <p:nvSpPr>
          <p:cNvPr id="2" name="Title 1"/>
          <p:cNvSpPr>
            <a:spLocks noGrp="1"/>
          </p:cNvSpPr>
          <p:nvPr>
            <p:ph type="ctrTitle"/>
          </p:nvPr>
        </p:nvSpPr>
        <p:spPr>
          <a:xfrm>
            <a:off x="6799710" y="1372869"/>
            <a:ext cx="3809999" cy="953787"/>
          </a:xfrm>
          <a:solidFill>
            <a:schemeClr val="tx1">
              <a:alpha val="85000"/>
            </a:schemeClr>
          </a:solidFill>
        </p:spPr>
        <p:txBody>
          <a:bodyPr>
            <a:noAutofit/>
          </a:bodyPr>
          <a:lstStyle/>
          <a:p>
            <a:pPr>
              <a:spcBef>
                <a:spcPts val="0"/>
              </a:spcBef>
            </a:pPr>
            <a:r>
              <a:rPr lang="en-US" sz="2400" dirty="0">
                <a:solidFill>
                  <a:prstClr val="white"/>
                </a:solidFill>
                <a:latin typeface="Lato" panose="020F0502020204030203" pitchFamily="34" charset="0"/>
                <a:ea typeface="Lato" panose="020F0502020204030203" pitchFamily="34" charset="0"/>
                <a:cs typeface="Lato" panose="020F0502020204030203" pitchFamily="34" charset="0"/>
              </a:rPr>
              <a:t>School of Medicine Faculty Development Website</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4" name="Text Placeholder 3"/>
          <p:cNvSpPr>
            <a:spLocks noGrp="1"/>
          </p:cNvSpPr>
          <p:nvPr>
            <p:ph type="body" sz="quarter" idx="10"/>
          </p:nvPr>
        </p:nvSpPr>
        <p:spPr>
          <a:xfrm>
            <a:off x="6799710" y="2326656"/>
            <a:ext cx="3809999" cy="788483"/>
          </a:xfrm>
          <a:solidFill>
            <a:schemeClr val="tx1">
              <a:alpha val="85000"/>
            </a:schemeClr>
          </a:solidFill>
        </p:spPr>
        <p:txBody>
          <a:bodyPr/>
          <a:lstStyle/>
          <a:p>
            <a:pPr>
              <a:spcBef>
                <a:spcPts val="0"/>
              </a:spcBef>
            </a:pPr>
            <a:r>
              <a:rPr lang="en-US" dirty="0">
                <a:solidFill>
                  <a:srgbClr val="2F92D5"/>
                </a:solidFill>
                <a:latin typeface="Arial" panose="020B0604020202020204" pitchFamily="34" charset="0"/>
                <a:ea typeface="Noto Serif" panose="02020600060500020200" pitchFamily="18" charset="0"/>
                <a:cs typeface="Arial" panose="020B0604020202020204" pitchFamily="34" charset="0"/>
              </a:rPr>
              <a:t>https://www.ohsu.edu/school-of-medicine/faculty-development</a:t>
            </a:r>
          </a:p>
        </p:txBody>
      </p:sp>
      <p:pic>
        <p:nvPicPr>
          <p:cNvPr id="5" name="Picture 4">
            <a:extLst>
              <a:ext uri="{FF2B5EF4-FFF2-40B4-BE49-F238E27FC236}">
                <a16:creationId xmlns:a16="http://schemas.microsoft.com/office/drawing/2014/main" id="{BD4FC516-C420-25F0-453B-5ACA5FA2A1E8}"/>
              </a:ext>
            </a:extLst>
          </p:cNvPr>
          <p:cNvPicPr>
            <a:picLocks noChangeAspect="1"/>
          </p:cNvPicPr>
          <p:nvPr/>
        </p:nvPicPr>
        <p:blipFill>
          <a:blip r:embed="rId4"/>
          <a:stretch>
            <a:fillRect/>
          </a:stretch>
        </p:blipFill>
        <p:spPr>
          <a:xfrm>
            <a:off x="481781" y="4775254"/>
            <a:ext cx="5163054" cy="2082746"/>
          </a:xfrm>
          <a:prstGeom prst="rect">
            <a:avLst/>
          </a:prstGeom>
        </p:spPr>
      </p:pic>
      <p:grpSp>
        <p:nvGrpSpPr>
          <p:cNvPr id="15" name="Group 14">
            <a:extLst>
              <a:ext uri="{FF2B5EF4-FFF2-40B4-BE49-F238E27FC236}">
                <a16:creationId xmlns:a16="http://schemas.microsoft.com/office/drawing/2014/main" id="{D27AD599-0573-F4D9-BCC5-52984406660A}"/>
              </a:ext>
            </a:extLst>
          </p:cNvPr>
          <p:cNvGrpSpPr/>
          <p:nvPr/>
        </p:nvGrpSpPr>
        <p:grpSpPr>
          <a:xfrm>
            <a:off x="6070755" y="4789097"/>
            <a:ext cx="5639464" cy="2068903"/>
            <a:chOff x="4212460" y="1537381"/>
            <a:chExt cx="5634804" cy="1951459"/>
          </a:xfrm>
        </p:grpSpPr>
        <p:pic>
          <p:nvPicPr>
            <p:cNvPr id="13" name="Picture 12">
              <a:extLst>
                <a:ext uri="{FF2B5EF4-FFF2-40B4-BE49-F238E27FC236}">
                  <a16:creationId xmlns:a16="http://schemas.microsoft.com/office/drawing/2014/main" id="{35FB51B5-C337-67FD-6F92-1BE450481FCE}"/>
                </a:ext>
              </a:extLst>
            </p:cNvPr>
            <p:cNvPicPr>
              <a:picLocks noChangeAspect="1"/>
            </p:cNvPicPr>
            <p:nvPr/>
          </p:nvPicPr>
          <p:blipFill rotWithShape="1">
            <a:blip r:embed="rId5"/>
            <a:srcRect b="81297"/>
            <a:stretch/>
          </p:blipFill>
          <p:spPr>
            <a:xfrm>
              <a:off x="4212460" y="1537381"/>
              <a:ext cx="5634804" cy="665045"/>
            </a:xfrm>
            <a:prstGeom prst="rect">
              <a:avLst/>
            </a:prstGeom>
          </p:spPr>
        </p:pic>
        <p:pic>
          <p:nvPicPr>
            <p:cNvPr id="14" name="Picture 13">
              <a:extLst>
                <a:ext uri="{FF2B5EF4-FFF2-40B4-BE49-F238E27FC236}">
                  <a16:creationId xmlns:a16="http://schemas.microsoft.com/office/drawing/2014/main" id="{0D852952-ECF9-D113-9B85-3E3171DC3F9B}"/>
                </a:ext>
              </a:extLst>
            </p:cNvPr>
            <p:cNvPicPr>
              <a:picLocks noChangeAspect="1"/>
            </p:cNvPicPr>
            <p:nvPr/>
          </p:nvPicPr>
          <p:blipFill rotWithShape="1">
            <a:blip r:embed="rId5"/>
            <a:srcRect t="62138"/>
            <a:stretch/>
          </p:blipFill>
          <p:spPr>
            <a:xfrm>
              <a:off x="4212460" y="2142586"/>
              <a:ext cx="5634804" cy="1346254"/>
            </a:xfrm>
            <a:prstGeom prst="rect">
              <a:avLst/>
            </a:prstGeom>
          </p:spPr>
        </p:pic>
      </p:grpSp>
    </p:spTree>
    <p:custDataLst>
      <p:tags r:id="rId1"/>
    </p:custDataLst>
    <p:extLst>
      <p:ext uri="{BB962C8B-B14F-4D97-AF65-F5344CB8AC3E}">
        <p14:creationId xmlns:p14="http://schemas.microsoft.com/office/powerpoint/2010/main" val="337758228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GRAY SLIDE WITH LOGO" val="GtLRW8zo"/>
  <p:tag name="ARTICULATE_SLIDE_THUMBNAIL_REFRESH" val="1"/>
  <p:tag name="ARTICULATE_PROJECT_OPEN" val="0"/>
  <p:tag name="ARTICULATE_SLIDE_COUNT" val="1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5237</TotalTime>
  <Words>170</Words>
  <Application>Microsoft Office PowerPoint</Application>
  <PresentationFormat>Widescreen</PresentationFormat>
  <Paragraphs>23</Paragraphs>
  <Slides>3</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vt:i4>
      </vt:variant>
    </vt:vector>
  </HeadingPairs>
  <TitlesOfParts>
    <vt:vector size="12" baseType="lpstr">
      <vt:lpstr>Arial</vt:lpstr>
      <vt:lpstr>Calibri</vt:lpstr>
      <vt:lpstr>Lato</vt:lpstr>
      <vt:lpstr>Lato Light</vt:lpstr>
      <vt:lpstr>Lato Regular</vt:lpstr>
      <vt:lpstr>Noto Serif</vt:lpstr>
      <vt:lpstr>White Slide, No Logo</vt:lpstr>
      <vt:lpstr>Gray Slide with Logo</vt:lpstr>
      <vt:lpstr>Gray Slide No Logo</vt:lpstr>
      <vt:lpstr>OHSU SoM Faculty Development</vt:lpstr>
      <vt:lpstr>PowerPoint Presentation</vt:lpstr>
      <vt:lpstr>School of Medicine Faculty Development Website</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Devon Ritter</cp:lastModifiedBy>
  <cp:revision>563</cp:revision>
  <dcterms:created xsi:type="dcterms:W3CDTF">2015-05-18T16:26:35Z</dcterms:created>
  <dcterms:modified xsi:type="dcterms:W3CDTF">2024-11-18T17:50:36Z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CA4E163E-EC08-4715-91B5-A6E79DD0F7DC</vt:lpwstr>
  </property>
  <property fmtid="{D5CDD505-2E9C-101B-9397-08002B2CF9AE}" pid="3" name="ArticulatePath">
    <vt:lpwstr>OHSU-PowerPoint-Template_v3compressed</vt:lpwstr>
  </property>
</Properties>
</file>